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50"/>
  </p:notesMasterIdLst>
  <p:handoutMasterIdLst>
    <p:handoutMasterId r:id="rId51"/>
  </p:handoutMasterIdLst>
  <p:sldIdLst>
    <p:sldId id="256" r:id="rId7"/>
    <p:sldId id="257" r:id="rId8"/>
    <p:sldId id="272" r:id="rId9"/>
    <p:sldId id="283" r:id="rId10"/>
    <p:sldId id="290" r:id="rId11"/>
    <p:sldId id="291" r:id="rId12"/>
    <p:sldId id="292" r:id="rId13"/>
    <p:sldId id="359" r:id="rId14"/>
    <p:sldId id="360" r:id="rId15"/>
    <p:sldId id="361" r:id="rId16"/>
    <p:sldId id="293" r:id="rId17"/>
    <p:sldId id="295" r:id="rId18"/>
    <p:sldId id="297" r:id="rId19"/>
    <p:sldId id="294" r:id="rId20"/>
    <p:sldId id="301" r:id="rId21"/>
    <p:sldId id="302" r:id="rId22"/>
    <p:sldId id="309" r:id="rId23"/>
    <p:sldId id="312" r:id="rId24"/>
    <p:sldId id="358" r:id="rId25"/>
    <p:sldId id="362" r:id="rId26"/>
    <p:sldId id="363" r:id="rId27"/>
    <p:sldId id="368" r:id="rId28"/>
    <p:sldId id="381" r:id="rId29"/>
    <p:sldId id="382" r:id="rId30"/>
    <p:sldId id="383" r:id="rId31"/>
    <p:sldId id="369" r:id="rId32"/>
    <p:sldId id="370" r:id="rId33"/>
    <p:sldId id="371" r:id="rId34"/>
    <p:sldId id="372" r:id="rId35"/>
    <p:sldId id="364" r:id="rId36"/>
    <p:sldId id="373" r:id="rId37"/>
    <p:sldId id="374" r:id="rId38"/>
    <p:sldId id="375" r:id="rId39"/>
    <p:sldId id="365" r:id="rId40"/>
    <p:sldId id="376" r:id="rId41"/>
    <p:sldId id="377" r:id="rId42"/>
    <p:sldId id="366" r:id="rId43"/>
    <p:sldId id="378" r:id="rId44"/>
    <p:sldId id="379" r:id="rId45"/>
    <p:sldId id="380" r:id="rId46"/>
    <p:sldId id="367" r:id="rId47"/>
    <p:sldId id="276" r:id="rId48"/>
    <p:sldId id="267" r:id="rId4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2949" autoAdjust="0"/>
  </p:normalViewPr>
  <p:slideViewPr>
    <p:cSldViewPr snapToGrid="0">
      <p:cViewPr varScale="1">
        <p:scale>
          <a:sx n="34" d="100"/>
          <a:sy n="34" d="100"/>
        </p:scale>
        <p:origin x="1500" y="56"/>
      </p:cViewPr>
      <p:guideLst>
        <p:guide orient="horz" pos="894"/>
        <p:guide pos="9120"/>
      </p:guideLst>
    </p:cSldViewPr>
  </p:slideViewPr>
  <p:outlineViewPr>
    <p:cViewPr>
      <p:scale>
        <a:sx n="33" d="100"/>
        <a:sy n="33" d="100"/>
      </p:scale>
      <p:origin x="0" y="-11176"/>
    </p:cViewPr>
  </p:outlineViewPr>
  <p:notesTextViewPr>
    <p:cViewPr>
      <p:scale>
        <a:sx n="100" d="100"/>
        <a:sy n="100" d="100"/>
      </p:scale>
      <p:origin x="0" y="0"/>
    </p:cViewPr>
  </p:notesText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2016-02-10</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2016-02-10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964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p>
          <a:p>
            <a:endParaRPr lang="en-US" b="0" baseline="0" dirty="0" smtClean="0"/>
          </a:p>
          <a:p>
            <a:r>
              <a:rPr lang="en-US" b="0" baseline="0" dirty="0" smtClean="0"/>
              <a:t>Instructor Note: In at least Compliance Server v 0.9.11, I have seen where a Connectivity test will fail, but then a scan will work. After the scan is successful, the Connectivity test will start working. Almost like the Windows target was sleepy. Usually happens after the windows node sits idle overnight.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2321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7938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5153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a:t>
            </a:r>
            <a:r>
              <a:rPr lang="en-US" baseline="0" dirty="0" smtClean="0"/>
              <a:t> and the following slide should be used for a discussion of the scan results. The Group Lab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331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456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Lab but you</a:t>
            </a:r>
            <a:r>
              <a:rPr lang="en-US" baseline="0" dirty="0" smtClean="0"/>
              <a:t> should stop as needed to explain what this code means.</a:t>
            </a:r>
          </a:p>
          <a:p>
            <a:endParaRPr lang="en-US" baseline="0" dirty="0" smtClean="0"/>
          </a:p>
          <a:p>
            <a:r>
              <a:rPr lang="en-US" baseline="0" dirty="0" err="1" smtClean="0"/>
              <a:t>tbd</a:t>
            </a:r>
            <a:r>
              <a:rPr lang="en-US" baseline="0" dirty="0" smtClean="0"/>
              <a:t>: No </a:t>
            </a:r>
            <a:r>
              <a:rPr lang="en-US" baseline="0" dirty="0" err="1" smtClean="0"/>
              <a:t>todo</a:t>
            </a:r>
            <a:r>
              <a:rPr lang="en-US" baseline="0" dirty="0" smtClean="0"/>
              <a:t>  and control </a:t>
            </a:r>
            <a:r>
              <a:rPr lang="en-US" baseline="0" smtClean="0"/>
              <a:t>vs rule?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4048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04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09313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tbd</a:t>
            </a:r>
            <a:r>
              <a:rPr lang="en-US" dirty="0" smtClean="0"/>
              <a:t>:</a:t>
            </a:r>
          </a:p>
          <a:p>
            <a:endParaRPr lang="en-US" dirty="0" smtClean="0"/>
          </a:p>
          <a:p>
            <a:r>
              <a:rPr lang="en-US" dirty="0" smtClean="0"/>
              <a:t>USE Name field.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8177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Windows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2477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067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612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1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75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0429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499039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4016561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525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8" r:id="rId13"/>
    <p:sldLayoutId id="2147483869"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0"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 on Windows Nodes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14661296" cy="5345953"/>
          </a:xfrm>
        </p:spPr>
        <p:txBody>
          <a:bodyPr/>
          <a:lstStyle/>
          <a:p>
            <a:r>
              <a:rPr lang="en-US" dirty="0" smtClean="0"/>
              <a:t>Now you can more easily differentiate your Windows node from your Linux node.</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2460232" y="4280712"/>
            <a:ext cx="11335537" cy="3423594"/>
          </a:xfrm>
          <a:prstGeom prst="rect">
            <a:avLst/>
          </a:prstGeom>
          <a:ln>
            <a:solidFill>
              <a:schemeClr val="accent1"/>
            </a:solidFill>
          </a:ln>
        </p:spPr>
      </p:pic>
    </p:spTree>
    <p:extLst>
      <p:ext uri="{BB962C8B-B14F-4D97-AF65-F5344CB8AC3E}">
        <p14:creationId xmlns:p14="http://schemas.microsoft.com/office/powerpoint/2010/main" val="320358487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Windows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2"/>
          <a:stretch>
            <a:fillRect/>
          </a:stretch>
        </p:blipFill>
        <p:spPr>
          <a:xfrm>
            <a:off x="1764312" y="3450251"/>
            <a:ext cx="12727377" cy="3903859"/>
          </a:xfrm>
          <a:prstGeom prst="rect">
            <a:avLst/>
          </a:prstGeom>
          <a:ln>
            <a:solidFill>
              <a:schemeClr val="accent1"/>
            </a:solidFill>
          </a:ln>
        </p:spPr>
      </p:pic>
    </p:spTree>
    <p:extLst>
      <p:ext uri="{BB962C8B-B14F-4D97-AF65-F5344CB8AC3E}">
        <p14:creationId xmlns:p14="http://schemas.microsoft.com/office/powerpoint/2010/main" val="18790459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68568" y="1710724"/>
            <a:ext cx="15850723" cy="5345953"/>
          </a:xfrm>
        </p:spPr>
        <p:txBody>
          <a:bodyPr/>
          <a:lstStyle/>
          <a:p>
            <a:r>
              <a:rPr lang="en-US" dirty="0" smtClean="0"/>
              <a:t>The Status column of your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1115847" y="3249038"/>
            <a:ext cx="13299539" cy="3807639"/>
          </a:xfrm>
          <a:prstGeom prst="rect">
            <a:avLst/>
          </a:prstGeom>
          <a:ln>
            <a:solidFill>
              <a:schemeClr val="accent1"/>
            </a:solidFill>
          </a:ln>
        </p:spPr>
      </p:pic>
      <p:cxnSp>
        <p:nvCxnSpPr>
          <p:cNvPr id="7" name="Straight Arrow Connector 6"/>
          <p:cNvCxnSpPr/>
          <p:nvPr/>
        </p:nvCxnSpPr>
        <p:spPr>
          <a:xfrm>
            <a:off x="11498094" y="2393004"/>
            <a:ext cx="2156886" cy="30341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66308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Lab: Running a Scan</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70540818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310815148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401866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11 tests were compliant and 14 tests show critical issues with ssh.</a:t>
            </a:r>
          </a:p>
          <a:p>
            <a:endParaRPr lang="en-US" dirty="0"/>
          </a:p>
        </p:txBody>
      </p:sp>
      <p:pic>
        <p:nvPicPr>
          <p:cNvPr id="5" name="Picture 4"/>
          <p:cNvPicPr>
            <a:picLocks noChangeAspect="1"/>
          </p:cNvPicPr>
          <p:nvPr/>
        </p:nvPicPr>
        <p:blipFill>
          <a:blip r:embed="rId3"/>
          <a:stretch>
            <a:fillRect/>
          </a:stretch>
        </p:blipFill>
        <p:spPr>
          <a:xfrm>
            <a:off x="6422344" y="171337"/>
            <a:ext cx="9400042" cy="4231598"/>
          </a:xfrm>
          <a:prstGeom prst="rect">
            <a:avLst/>
          </a:prstGeom>
          <a:ln>
            <a:solidFill>
              <a:schemeClr val="accent1"/>
            </a:solidFill>
          </a:ln>
        </p:spPr>
      </p:pic>
      <p:cxnSp>
        <p:nvCxnSpPr>
          <p:cNvPr id="7" name="Straight Arrow Connector 6"/>
          <p:cNvCxnSpPr/>
          <p:nvPr/>
        </p:nvCxnSpPr>
        <p:spPr>
          <a:xfrm flipV="1">
            <a:off x="4883727" y="2955471"/>
            <a:ext cx="6105402" cy="2551712"/>
          </a:xfrm>
          <a:prstGeom prst="straightConnector1">
            <a:avLst/>
          </a:prstGeom>
          <a:ln w="12700">
            <a:solidFill>
              <a:srgbClr val="FFC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9005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71" t="42763" r="16320" b="37075"/>
          <a:stretch/>
        </p:blipFill>
        <p:spPr>
          <a:xfrm>
            <a:off x="5778318" y="5424894"/>
            <a:ext cx="10053865" cy="2687139"/>
          </a:xfrm>
          <a:prstGeom prst="rect">
            <a:avLst/>
          </a:prstGeom>
          <a:ln>
            <a:solidFill>
              <a:schemeClr val="accent1"/>
            </a:solidFill>
          </a:ln>
        </p:spPr>
      </p:pic>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6224748"/>
          </a:xfrm>
        </p:spPr>
        <p:txBody>
          <a:bodyPr/>
          <a:lstStyle/>
          <a:p>
            <a:r>
              <a:rPr lang="en-US" dirty="0" smtClean="0"/>
              <a:t>The bottom half of the Compliance Report shown here has a table of details of the scan, similar to what you saw in the Linux example.</a:t>
            </a:r>
          </a:p>
          <a:p>
            <a:endParaRPr lang="en-US" dirty="0"/>
          </a:p>
          <a:p>
            <a:r>
              <a:rPr lang="en-US" dirty="0" smtClean="0"/>
              <a:t>Notice how one of the critical issues regards Strong Windows NTMLv2 Authentication Enabled</a:t>
            </a:r>
            <a:endParaRPr lang="en-US" dirty="0"/>
          </a:p>
        </p:txBody>
      </p:sp>
      <p:pic>
        <p:nvPicPr>
          <p:cNvPr id="6" name="Picture 5"/>
          <p:cNvPicPr>
            <a:picLocks noChangeAspect="1"/>
          </p:cNvPicPr>
          <p:nvPr/>
        </p:nvPicPr>
        <p:blipFill>
          <a:blip r:embed="rId4"/>
          <a:stretch>
            <a:fillRect/>
          </a:stretch>
        </p:blipFill>
        <p:spPr>
          <a:xfrm>
            <a:off x="5787571" y="800780"/>
            <a:ext cx="10038120" cy="4440692"/>
          </a:xfrm>
          <a:prstGeom prst="rect">
            <a:avLst/>
          </a:prstGeom>
          <a:ln>
            <a:solidFill>
              <a:srgbClr val="FFC000"/>
            </a:solidFill>
          </a:ln>
        </p:spPr>
      </p:pic>
      <p:cxnSp>
        <p:nvCxnSpPr>
          <p:cNvPr id="7" name="Straight Arrow Connector 6"/>
          <p:cNvCxnSpPr/>
          <p:nvPr/>
        </p:nvCxnSpPr>
        <p:spPr>
          <a:xfrm>
            <a:off x="4495800" y="2400300"/>
            <a:ext cx="2419350" cy="45720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48200" y="6508297"/>
            <a:ext cx="2523309" cy="489403"/>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39181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91" t="44761" r="19225" b="29805"/>
          <a:stretch/>
        </p:blipFill>
        <p:spPr>
          <a:xfrm>
            <a:off x="5304379" y="4599254"/>
            <a:ext cx="10815188" cy="2977203"/>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GL: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category (</a:t>
            </a:r>
            <a:r>
              <a:rPr lang="en-US" b="1" dirty="0" smtClean="0"/>
              <a:t>Windows Base ...</a:t>
            </a:r>
            <a:r>
              <a:rPr lang="en-US" dirty="0" smtClean="0"/>
              <a:t>).</a:t>
            </a:r>
          </a:p>
          <a:p>
            <a:pPr marL="514350" indent="-514350">
              <a:buFont typeface="+mj-lt"/>
              <a:buAutoNum type="arabicPeriod"/>
            </a:pPr>
            <a:r>
              <a:rPr lang="en-US" dirty="0" smtClean="0"/>
              <a:t>Scroll down and click the </a:t>
            </a:r>
            <a:r>
              <a:rPr lang="en-US" b="1" dirty="0" smtClean="0"/>
              <a:t>Strong Windows NTLMv2...</a:t>
            </a:r>
            <a:r>
              <a:rPr lang="en-US" dirty="0" smtClean="0"/>
              <a:t> profile.</a:t>
            </a:r>
            <a:endParaRPr lang="en-US" dirty="0"/>
          </a:p>
        </p:txBody>
      </p:sp>
      <p:pic>
        <p:nvPicPr>
          <p:cNvPr id="4" name="Picture 3"/>
          <p:cNvPicPr>
            <a:picLocks noChangeAspect="1"/>
          </p:cNvPicPr>
          <p:nvPr/>
        </p:nvPicPr>
        <p:blipFill>
          <a:blip r:embed="rId4"/>
          <a:stretch>
            <a:fillRect/>
          </a:stretch>
        </p:blipFill>
        <p:spPr>
          <a:xfrm>
            <a:off x="6754749" y="362335"/>
            <a:ext cx="5019675" cy="3000375"/>
          </a:xfrm>
          <a:prstGeom prst="rect">
            <a:avLst/>
          </a:prstGeom>
          <a:ln>
            <a:solidFill>
              <a:schemeClr val="accent1"/>
            </a:solidFill>
          </a:ln>
        </p:spPr>
      </p:pic>
      <p:cxnSp>
        <p:nvCxnSpPr>
          <p:cNvPr id="9" name="Straight Arrow Connector 8"/>
          <p:cNvCxnSpPr/>
          <p:nvPr/>
        </p:nvCxnSpPr>
        <p:spPr>
          <a:xfrm flipV="1">
            <a:off x="4967142" y="2916594"/>
            <a:ext cx="2367513" cy="106438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5"/>
          <a:stretch>
            <a:fillRect/>
          </a:stretch>
        </p:blipFill>
        <p:spPr>
          <a:xfrm>
            <a:off x="9197974" y="1633026"/>
            <a:ext cx="4962525" cy="2647950"/>
          </a:xfrm>
          <a:prstGeom prst="rect">
            <a:avLst/>
          </a:prstGeom>
          <a:ln>
            <a:solidFill>
              <a:schemeClr val="accent1"/>
            </a:solidFill>
          </a:ln>
        </p:spPr>
      </p:pic>
      <p:cxnSp>
        <p:nvCxnSpPr>
          <p:cNvPr id="15" name="Straight Arrow Connector 14"/>
          <p:cNvCxnSpPr/>
          <p:nvPr/>
        </p:nvCxnSpPr>
        <p:spPr>
          <a:xfrm flipV="1">
            <a:off x="4552950" y="5225143"/>
            <a:ext cx="2201827" cy="131009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205142" y="3934466"/>
            <a:ext cx="6862908" cy="102955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835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8" t="46590" r="9776" b="28037"/>
          <a:stretch/>
        </p:blipFill>
        <p:spPr>
          <a:xfrm>
            <a:off x="4362450" y="1146321"/>
            <a:ext cx="11757116" cy="3203610"/>
          </a:xfrm>
          <a:prstGeom prst="rect">
            <a:avLst/>
          </a:prstGeom>
          <a:ln>
            <a:solidFill>
              <a:schemeClr val="accent1"/>
            </a:solidFill>
          </a:ln>
        </p:spPr>
      </p:pic>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3712034" cy="6156614"/>
          </a:xfrm>
        </p:spPr>
        <p:txBody>
          <a:bodyPr/>
          <a:lstStyle/>
          <a:p>
            <a:r>
              <a:rPr lang="en-US" dirty="0" smtClean="0"/>
              <a:t>You can see in the bottom image where the Registry Key is not set.</a:t>
            </a:r>
          </a:p>
          <a:p>
            <a:endParaRPr lang="en-US" dirty="0"/>
          </a:p>
          <a:p>
            <a:r>
              <a:rPr lang="en-US" dirty="0" smtClean="0"/>
              <a:t>In a production environment you'd want to write a Chef recipe to remediate this issue.</a:t>
            </a:r>
            <a:endParaRPr lang="en-US" sz="2800" dirty="0" smtClean="0"/>
          </a:p>
          <a:p>
            <a:endParaRPr lang="en-US" sz="28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 t="32191" r="8" b="707"/>
          <a:stretch/>
        </p:blipFill>
        <p:spPr>
          <a:xfrm>
            <a:off x="5969726" y="3853543"/>
            <a:ext cx="9588137" cy="4193178"/>
          </a:xfrm>
          <a:prstGeom prst="rect">
            <a:avLst/>
          </a:prstGeom>
          <a:ln>
            <a:solidFill>
              <a:schemeClr val="accent1"/>
            </a:solidFill>
          </a:ln>
        </p:spPr>
      </p:pic>
    </p:spTree>
    <p:extLst>
      <p:ext uri="{BB962C8B-B14F-4D97-AF65-F5344CB8AC3E}">
        <p14:creationId xmlns:p14="http://schemas.microsoft.com/office/powerpoint/2010/main" val="40340116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Windows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CLI.</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38168341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5" name="Subtitle 4"/>
          <p:cNvSpPr>
            <a:spLocks noGrp="1"/>
          </p:cNvSpPr>
          <p:nvPr>
            <p:ph type="subTitle" idx="1"/>
          </p:nvPr>
        </p:nvSpPr>
        <p:spPr>
          <a:xfrm>
            <a:off x="1671638" y="3271838"/>
            <a:ext cx="12319000" cy="4513625"/>
          </a:xfrm>
        </p:spPr>
        <p:txBody>
          <a:bodyPr/>
          <a:lstStyle/>
          <a:p>
            <a:r>
              <a:rPr lang="en-US" dirty="0" smtClean="0"/>
              <a:t>Now that we've identified the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r>
              <a:rPr lang="en-US" b="1" dirty="0" smtClean="0"/>
              <a:t>Note: </a:t>
            </a:r>
            <a:r>
              <a:rPr lang="en-US" dirty="0" smtClean="0"/>
              <a:t>In this course we will write a recipe directly on the node that we're running scans on. Of course in a production environment you will likely write such recipes locally and upload them to Chef Server. Then the nodes would converge the recipes on their next chef-client run.</a:t>
            </a:r>
            <a:endParaRPr lang="en-US" b="1" dirty="0"/>
          </a:p>
        </p:txBody>
      </p:sp>
    </p:spTree>
    <p:extLst>
      <p:ext uri="{BB962C8B-B14F-4D97-AF65-F5344CB8AC3E}">
        <p14:creationId xmlns:p14="http://schemas.microsoft.com/office/powerpoint/2010/main" val="120563323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136181373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13427910" cy="5345953"/>
          </a:xfrm>
        </p:spPr>
        <p:txBody>
          <a:bodyPr/>
          <a:lstStyle/>
          <a:p>
            <a:r>
              <a:rPr lang="en-US" dirty="0" smtClean="0"/>
              <a:t>Log in to your target node (not your compliance server node) using your </a:t>
            </a:r>
            <a:r>
              <a:rPr lang="en-US" dirty="0" smtClean="0"/>
              <a:t>RDP </a:t>
            </a:r>
            <a:r>
              <a:rPr lang="en-US" dirty="0" smtClean="0"/>
              <a:t>client.</a:t>
            </a:r>
          </a:p>
          <a:p>
            <a:endParaRPr lang="en-US" dirty="0"/>
          </a:p>
          <a:p>
            <a:r>
              <a:rPr lang="en-US" dirty="0" smtClean="0">
                <a:solidFill>
                  <a:srgbClr val="FF0000"/>
                </a:solidFill>
              </a:rPr>
              <a:t>IMPORTANT</a:t>
            </a:r>
            <a:r>
              <a:rPr lang="en-US" dirty="0" smtClean="0"/>
              <a:t>: Feb 2 2016 - This rest of this module is not ready for teaching yet. It will work properly only after an upcoming version of Compliance Server and </a:t>
            </a:r>
            <a:r>
              <a:rPr lang="en-US" dirty="0" err="1" smtClean="0"/>
              <a:t>ChefDK's</a:t>
            </a:r>
            <a:r>
              <a:rPr lang="en-US" dirty="0" smtClean="0"/>
              <a:t> </a:t>
            </a:r>
            <a:r>
              <a:rPr lang="en-US" dirty="0" err="1" smtClean="0"/>
              <a:t>inspec</a:t>
            </a:r>
            <a:r>
              <a:rPr lang="en-US" dirty="0" smtClean="0"/>
              <a:t> is ready. In the meantime, read </a:t>
            </a:r>
            <a:r>
              <a:rPr lang="en-US" dirty="0"/>
              <a:t>the </a:t>
            </a:r>
            <a:r>
              <a:rPr lang="en-US" dirty="0" smtClean="0"/>
              <a:t>README.md file's "Known Issues" section for a temp workaround.</a:t>
            </a:r>
          </a:p>
          <a:p>
            <a:endParaRPr lang="en-US" dirty="0"/>
          </a:p>
          <a:p>
            <a:endParaRPr lang="en-US" dirty="0"/>
          </a:p>
        </p:txBody>
      </p:sp>
    </p:spTree>
    <p:extLst>
      <p:ext uri="{BB962C8B-B14F-4D97-AF65-F5344CB8AC3E}">
        <p14:creationId xmlns:p14="http://schemas.microsoft.com/office/powerpoint/2010/main" val="6170139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Log in to your target node (not your compliance server node) using your RPD client</a:t>
            </a:r>
            <a:r>
              <a:rPr lang="en-US" dirty="0" smtClean="0"/>
              <a:t>.</a:t>
            </a:r>
          </a:p>
          <a:p>
            <a:endParaRPr lang="en-US" dirty="0" smtClean="0"/>
          </a:p>
          <a:p>
            <a:r>
              <a:rPr lang="en-US" dirty="0" smtClean="0"/>
              <a:t>You can use only the IP address instead of the FQDN that this image shows.</a:t>
            </a:r>
          </a:p>
          <a:p>
            <a:endParaRPr lang="en-US" dirty="0"/>
          </a:p>
          <a:p>
            <a:endParaRPr lang="en-US" dirty="0" smtClean="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7570787" y="1856199"/>
            <a:ext cx="8164928" cy="5186362"/>
          </a:xfrm>
          <a:prstGeom prst="rect">
            <a:avLst/>
          </a:prstGeom>
        </p:spPr>
      </p:pic>
    </p:spTree>
    <p:extLst>
      <p:ext uri="{BB962C8B-B14F-4D97-AF65-F5344CB8AC3E}">
        <p14:creationId xmlns:p14="http://schemas.microsoft.com/office/powerpoint/2010/main" val="23793055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If you get a warning like this, click </a:t>
            </a:r>
            <a:r>
              <a:rPr lang="en-US" b="1" dirty="0" smtClean="0"/>
              <a:t>Yes</a:t>
            </a:r>
            <a:r>
              <a:rPr lang="en-US" dirty="0"/>
              <a:t>.</a:t>
            </a:r>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8521200" y="1381124"/>
            <a:ext cx="6140950" cy="6334126"/>
          </a:xfrm>
          <a:prstGeom prst="rect">
            <a:avLst/>
          </a:prstGeom>
        </p:spPr>
      </p:pic>
    </p:spTree>
    <p:extLst>
      <p:ext uri="{BB962C8B-B14F-4D97-AF65-F5344CB8AC3E}">
        <p14:creationId xmlns:p14="http://schemas.microsoft.com/office/powerpoint/2010/main" val="386320430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a:t>Click the </a:t>
            </a:r>
            <a:r>
              <a:rPr lang="en-US" dirty="0" err="1" smtClean="0"/>
              <a:t>ConEmu</a:t>
            </a:r>
            <a:r>
              <a:rPr lang="en-US" dirty="0" smtClean="0"/>
              <a:t>(x64) icon on the Windows desktop to start that terminal.</a:t>
            </a:r>
          </a:p>
          <a:p>
            <a:endParaRPr lang="en-US" dirty="0"/>
          </a:p>
          <a:p>
            <a:endParaRPr lang="en-US" dirty="0" smtClean="0"/>
          </a:p>
          <a:p>
            <a:endParaRPr lang="en-US" dirty="0"/>
          </a:p>
          <a:p>
            <a:r>
              <a:rPr lang="en-US" dirty="0" smtClean="0"/>
              <a:t>At this point the </a:t>
            </a:r>
            <a:r>
              <a:rPr lang="en-US" dirty="0" err="1" smtClean="0"/>
              <a:t>ConEmu</a:t>
            </a:r>
            <a:r>
              <a:rPr lang="en-US" dirty="0" smtClean="0"/>
              <a:t> terminal should display.</a:t>
            </a:r>
          </a:p>
          <a:p>
            <a:endParaRPr lang="en-US" dirty="0"/>
          </a:p>
          <a:p>
            <a:endParaRPr lang="en-US" dirty="0" smtClean="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6" name="Picture 5"/>
          <p:cNvPicPr>
            <a:picLocks noChangeAspect="1"/>
          </p:cNvPicPr>
          <p:nvPr/>
        </p:nvPicPr>
        <p:blipFill>
          <a:blip r:embed="rId2"/>
          <a:stretch>
            <a:fillRect/>
          </a:stretch>
        </p:blipFill>
        <p:spPr>
          <a:xfrm>
            <a:off x="12891337" y="1485900"/>
            <a:ext cx="1266825" cy="1562100"/>
          </a:xfrm>
          <a:prstGeom prst="rect">
            <a:avLst/>
          </a:prstGeom>
        </p:spPr>
      </p:pic>
      <p:cxnSp>
        <p:nvCxnSpPr>
          <p:cNvPr id="7" name="Straight Arrow Connector 6"/>
          <p:cNvCxnSpPr/>
          <p:nvPr/>
        </p:nvCxnSpPr>
        <p:spPr>
          <a:xfrm>
            <a:off x="6610350" y="2114550"/>
            <a:ext cx="6000750" cy="15240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3"/>
          <a:stretch>
            <a:fillRect/>
          </a:stretch>
        </p:blipFill>
        <p:spPr>
          <a:xfrm>
            <a:off x="7238999" y="3721888"/>
            <a:ext cx="7966075" cy="4131474"/>
          </a:xfrm>
          <a:prstGeom prst="rect">
            <a:avLst/>
          </a:prstGeom>
        </p:spPr>
      </p:pic>
    </p:spTree>
    <p:extLst>
      <p:ext uri="{BB962C8B-B14F-4D97-AF65-F5344CB8AC3E}">
        <p14:creationId xmlns:p14="http://schemas.microsoft.com/office/powerpoint/2010/main" val="180846043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121104" y="1337149"/>
            <a:ext cx="14422528" cy="1183982"/>
          </a:xfrm>
        </p:spPr>
        <p:txBody>
          <a:bodyPr/>
          <a:lstStyle/>
          <a:p>
            <a:r>
              <a:rPr lang="en-US" dirty="0" smtClean="0"/>
              <a:t>$ </a:t>
            </a:r>
            <a:r>
              <a:rPr lang="en-US" dirty="0" err="1" smtClean="0"/>
              <a:t>mkdir</a:t>
            </a:r>
            <a:r>
              <a:rPr lang="en-US" dirty="0" smtClean="0"/>
              <a:t> cookbooks</a:t>
            </a:r>
          </a:p>
          <a:p>
            <a:r>
              <a:rPr lang="en-US" dirty="0" smtClean="0"/>
              <a:t>$ cd cookbooks</a:t>
            </a:r>
            <a:endParaRPr lang="en-US" dirty="0"/>
          </a:p>
        </p:txBody>
      </p:sp>
      <p:sp>
        <p:nvSpPr>
          <p:cNvPr id="2" name="Title 1"/>
          <p:cNvSpPr>
            <a:spLocks noGrp="1"/>
          </p:cNvSpPr>
          <p:nvPr>
            <p:ph type="title"/>
          </p:nvPr>
        </p:nvSpPr>
        <p:spPr/>
        <p:txBody>
          <a:bodyPr>
            <a:normAutofit/>
          </a:bodyPr>
          <a:lstStyle/>
          <a:p>
            <a:r>
              <a:rPr lang="en-US" sz="4800" dirty="0" smtClean="0"/>
              <a:t>GL: Create and Change to a 'cookbooks' Directory</a:t>
            </a:r>
            <a:endParaRPr lang="en-US" sz="4800"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From the home directory, create a `</a:t>
            </a:r>
            <a:r>
              <a:rPr lang="en-US" b="1" dirty="0" smtClean="0"/>
              <a:t>cookbooks</a:t>
            </a:r>
            <a:r>
              <a:rPr lang="en-US" dirty="0" smtClean="0"/>
              <a:t>` directory and navigate into it.</a:t>
            </a:r>
          </a:p>
        </p:txBody>
      </p:sp>
    </p:spTree>
    <p:extLst>
      <p:ext uri="{BB962C8B-B14F-4D97-AF65-F5344CB8AC3E}">
        <p14:creationId xmlns:p14="http://schemas.microsoft.com/office/powerpoint/2010/main" val="107853471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directory[C:/Users/Administrator/cookbooks/</a:t>
            </a:r>
            <a:r>
              <a:rPr lang="en-US" sz="2000" dirty="0" err="1"/>
              <a:t>windows_access</a:t>
            </a:r>
            <a:r>
              <a:rPr lang="en-US" sz="2000" dirty="0"/>
              <a:t>] action create</a:t>
            </a:r>
          </a:p>
          <a:p>
            <a:r>
              <a:rPr lang="en-US" sz="2000" dirty="0"/>
              <a:t>    - create new directory C:/Users/Administrator/cookbooks/</a:t>
            </a:r>
            <a:r>
              <a:rPr lang="en-US" sz="2000" dirty="0" err="1"/>
              <a:t>windows_access</a:t>
            </a:r>
            <a:endParaRPr lang="en-US" sz="2000" dirty="0"/>
          </a:p>
          <a:p>
            <a:r>
              <a:rPr lang="en-US" sz="2000" dirty="0"/>
              <a:t>  * template[C:/Users/Administrator/cookbooks/</a:t>
            </a:r>
            <a:r>
              <a:rPr lang="en-US" sz="2000" dirty="0" err="1"/>
              <a:t>windows_access</a:t>
            </a:r>
            <a:r>
              <a:rPr lang="en-US" sz="2000" dirty="0"/>
              <a:t>/</a:t>
            </a:r>
            <a:r>
              <a:rPr lang="en-US" sz="2000" dirty="0" err="1"/>
              <a:t>metadata.rb</a:t>
            </a:r>
            <a:r>
              <a:rPr lang="en-US" sz="2000" dirty="0"/>
              <a:t>] action </a:t>
            </a:r>
            <a:r>
              <a:rPr lang="en-US" sz="2000" dirty="0" err="1"/>
              <a:t>create_if_missing</a:t>
            </a:r>
            <a:endParaRPr lang="en-US" sz="2000" dirty="0"/>
          </a:p>
          <a:p>
            <a:r>
              <a:rPr lang="en-US" sz="2000" dirty="0"/>
              <a:t>    - create new file C:/Users/Administrator/cookbooks/</a:t>
            </a:r>
            <a:r>
              <a:rPr lang="en-US" sz="2000" dirty="0" err="1"/>
              <a:t>windows_access</a:t>
            </a:r>
            <a:r>
              <a:rPr lang="en-US" sz="2000" dirty="0"/>
              <a:t>/</a:t>
            </a:r>
            <a:r>
              <a:rPr lang="en-US" sz="2000" dirty="0" err="1"/>
              <a:t>metadata.rb</a:t>
            </a:r>
            <a:endParaRPr lang="en-US" sz="2000" dirty="0"/>
          </a:p>
          <a:p>
            <a:r>
              <a:rPr lang="en-US" sz="2000" dirty="0"/>
              <a:t>    - update content in file C:/Users/Administrator/cookbooks/</a:t>
            </a:r>
            <a:r>
              <a:rPr lang="en-US" sz="2000" dirty="0" err="1"/>
              <a:t>windows_access</a:t>
            </a:r>
            <a:r>
              <a:rPr lang="en-US" sz="2000" dirty="0"/>
              <a:t>/</a:t>
            </a:r>
            <a:r>
              <a:rPr lang="en-US" sz="2000" dirty="0" err="1"/>
              <a:t>metadata.rb</a:t>
            </a:r>
            <a:r>
              <a:rPr lang="en-US" sz="2000" dirty="0"/>
              <a:t> from none to 18be67</a:t>
            </a:r>
          </a:p>
          <a:p>
            <a:r>
              <a:rPr lang="en-US" sz="2000" dirty="0"/>
              <a:t>    (diff output suppressed by </a:t>
            </a:r>
            <a:r>
              <a:rPr lang="en-US" sz="2000" dirty="0" err="1"/>
              <a:t>config</a:t>
            </a:r>
            <a:r>
              <a:rPr lang="en-US" sz="2000" dirty="0"/>
              <a:t>)</a:t>
            </a:r>
          </a:p>
          <a:p>
            <a:r>
              <a:rPr lang="en-US" sz="2000" dirty="0"/>
              <a:t>  </a:t>
            </a:r>
            <a:r>
              <a:rPr lang="en-US" sz="2000" dirty="0" smtClean="0"/>
              <a:t>* template[C:/Users/Administrator/cookbooks/</a:t>
            </a:r>
            <a:r>
              <a:rPr lang="en-US" sz="2000" dirty="0" err="1" smtClean="0"/>
              <a:t>windows_access</a:t>
            </a:r>
            <a:r>
              <a:rPr lang="en-US" sz="2000" dirty="0" smtClean="0"/>
              <a: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    - create new file C:/Users/Administrator/cookbooks/</a:t>
            </a:r>
            <a:r>
              <a:rPr lang="en-US" sz="2000" dirty="0" err="1" smtClean="0"/>
              <a:t>windows_access</a:t>
            </a:r>
            <a:r>
              <a:rPr lang="en-US" sz="2000" dirty="0" smtClean="0"/>
              <a:t>/</a:t>
            </a:r>
            <a:r>
              <a:rPr lang="en-US" sz="2000" dirty="0" err="1" smtClean="0"/>
              <a:t>README.md</a:t>
            </a:r>
            <a:endParaRPr lang="en-US" sz="2000" dirty="0" smtClean="0"/>
          </a:p>
          <a:p>
            <a:r>
              <a:rPr lang="en-US" sz="2000" dirty="0" smtClean="0"/>
              <a:t>    - update content in file C:/Users/Administrator/cookbooks/</a:t>
            </a:r>
            <a:r>
              <a:rPr lang="en-US" sz="2000" dirty="0" err="1" smtClean="0"/>
              <a:t>windows_access</a:t>
            </a:r>
            <a:r>
              <a:rPr lang="en-US" sz="2000" dirty="0" smtClean="0"/>
              <a:t>/</a:t>
            </a:r>
            <a:r>
              <a:rPr lang="en-US" sz="2000" dirty="0" err="1" smtClean="0"/>
              <a:t>README.md</a:t>
            </a:r>
            <a:r>
              <a:rPr lang="en-US" sz="2000" dirty="0" smtClean="0"/>
              <a:t> from none to 481e5e</a:t>
            </a:r>
            <a:endParaRPr lang="en-US" sz="2000" dirty="0"/>
          </a:p>
        </p:txBody>
      </p:sp>
      <p:sp>
        <p:nvSpPr>
          <p:cNvPr id="3" name="Text Placeholder 2"/>
          <p:cNvSpPr>
            <a:spLocks noGrp="1"/>
          </p:cNvSpPr>
          <p:nvPr>
            <p:ph type="body" sz="quarter" idx="11"/>
          </p:nvPr>
        </p:nvSpPr>
        <p:spPr/>
        <p:txBody>
          <a:bodyPr/>
          <a:lstStyle/>
          <a:p>
            <a:r>
              <a:rPr lang="en-US" dirty="0" smtClean="0"/>
              <a:t>$ chef generate cookbook </a:t>
            </a:r>
            <a:r>
              <a:rPr lang="en-US" dirty="0" err="1" smtClean="0"/>
              <a:t>windows_access</a:t>
            </a:r>
            <a:endParaRPr lang="en-US" dirty="0"/>
          </a:p>
        </p:txBody>
      </p:sp>
      <p:sp>
        <p:nvSpPr>
          <p:cNvPr id="4" name="Content Placeholder 3"/>
          <p:cNvSpPr>
            <a:spLocks noGrp="1"/>
          </p:cNvSpPr>
          <p:nvPr>
            <p:ph sz="quarter" idx="12"/>
          </p:nvPr>
        </p:nvSpPr>
        <p:spPr>
          <a:xfrm>
            <a:off x="1127883" y="3056709"/>
            <a:ext cx="14420850" cy="471319"/>
          </a:xfrm>
        </p:spPr>
        <p:txBody>
          <a:bodyPr/>
          <a:lstStyle/>
          <a:p>
            <a:endParaRPr lang="en-US"/>
          </a:p>
        </p:txBody>
      </p:sp>
      <p:sp>
        <p:nvSpPr>
          <p:cNvPr id="5" name="Title 4"/>
          <p:cNvSpPr>
            <a:spLocks noGrp="1"/>
          </p:cNvSpPr>
          <p:nvPr>
            <p:ph type="title"/>
          </p:nvPr>
        </p:nvSpPr>
        <p:spPr/>
        <p:txBody>
          <a:bodyPr/>
          <a:lstStyle/>
          <a:p>
            <a:r>
              <a:rPr lang="en-US" dirty="0" smtClean="0"/>
              <a:t>GL: Create a Windows Access Cookbook </a:t>
            </a:r>
            <a:endParaRPr lang="en-US" dirty="0"/>
          </a:p>
        </p:txBody>
      </p:sp>
    </p:spTree>
    <p:extLst>
      <p:ext uri="{BB962C8B-B14F-4D97-AF65-F5344CB8AC3E}">
        <p14:creationId xmlns:p14="http://schemas.microsoft.com/office/powerpoint/2010/main" val="88023351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::recipe</a:t>
            </a:r>
          </a:p>
          <a:p>
            <a:r>
              <a:rPr lang="en-US" sz="2000" dirty="0"/>
              <a:t>  * directory[./</a:t>
            </a:r>
            <a:r>
              <a:rPr lang="en-US" sz="2000" dirty="0" err="1"/>
              <a:t>windows_access</a:t>
            </a:r>
            <a:r>
              <a:rPr lang="en-US" sz="2000" dirty="0"/>
              <a:t>/spec/unit/recipes] action create (up to date)</a:t>
            </a:r>
          </a:p>
          <a:p>
            <a:r>
              <a:rPr lang="en-US" sz="2000" dirty="0"/>
              <a:t>  * </a:t>
            </a:r>
            <a:r>
              <a:rPr lang="en-US" sz="2000" dirty="0" err="1"/>
              <a:t>cookbook_file</a:t>
            </a:r>
            <a:r>
              <a:rPr lang="en-US" sz="2000" dirty="0"/>
              <a:t>[./</a:t>
            </a:r>
            <a:r>
              <a:rPr lang="en-US" sz="2000" dirty="0" err="1"/>
              <a:t>windows_access</a:t>
            </a:r>
            <a:r>
              <a:rPr lang="en-US" sz="2000" dirty="0"/>
              <a:t>/spec/</a:t>
            </a:r>
            <a:r>
              <a:rPr lang="en-US" sz="2000" dirty="0" err="1"/>
              <a:t>spec_helper.rb</a:t>
            </a:r>
            <a:r>
              <a:rPr lang="en-US" sz="2000" dirty="0"/>
              <a:t>] action </a:t>
            </a:r>
            <a:r>
              <a:rPr lang="en-US" sz="2000" dirty="0" err="1"/>
              <a:t>create_if_missing</a:t>
            </a:r>
            <a:r>
              <a:rPr lang="en-US" sz="2000" dirty="0"/>
              <a:t> (up to date)</a:t>
            </a:r>
          </a:p>
          <a:p>
            <a:r>
              <a:rPr lang="en-US" sz="2000" dirty="0"/>
              <a:t>  * template[./</a:t>
            </a:r>
            <a:r>
              <a:rPr lang="en-US" sz="2000" dirty="0" err="1"/>
              <a:t>windows_access</a:t>
            </a:r>
            <a:r>
              <a:rPr lang="en-US" sz="2000" dirty="0"/>
              <a:t>/spec/unit/recipes/</a:t>
            </a:r>
            <a:r>
              <a:rPr lang="en-US" sz="2000" dirty="0" err="1"/>
              <a:t>authentication_spec.rb</a:t>
            </a:r>
            <a:r>
              <a:rPr lang="en-US" sz="2000" dirty="0"/>
              <a:t>] action </a:t>
            </a:r>
            <a:r>
              <a:rPr lang="en-US" sz="2000" dirty="0" err="1"/>
              <a:t>create_if_missing</a:t>
            </a:r>
            <a:endParaRPr lang="en-US" sz="2000" dirty="0"/>
          </a:p>
          <a:p>
            <a:r>
              <a:rPr lang="en-US" sz="2000" dirty="0"/>
              <a:t>    - create new file ./</a:t>
            </a:r>
            <a:r>
              <a:rPr lang="en-US" sz="2000" dirty="0" err="1"/>
              <a:t>windows_access</a:t>
            </a:r>
            <a:r>
              <a:rPr lang="en-US" sz="2000" dirty="0"/>
              <a:t>/spec/unit/recipes/</a:t>
            </a:r>
            <a:r>
              <a:rPr lang="en-US" sz="2000" dirty="0" err="1"/>
              <a:t>authentication_spec.rb</a:t>
            </a:r>
            <a:endParaRPr lang="en-US" sz="2000" dirty="0"/>
          </a:p>
          <a:p>
            <a:r>
              <a:rPr lang="en-US" sz="2000" dirty="0"/>
              <a:t>    - update content in file ./</a:t>
            </a:r>
            <a:r>
              <a:rPr lang="en-US" sz="2000" dirty="0" err="1"/>
              <a:t>windows_access</a:t>
            </a:r>
            <a:r>
              <a:rPr lang="en-US" sz="2000" dirty="0"/>
              <a:t>/spec/unit/recipes/</a:t>
            </a:r>
            <a:r>
              <a:rPr lang="en-US" sz="2000" dirty="0" err="1"/>
              <a:t>authentication_spec.rb</a:t>
            </a:r>
            <a:r>
              <a:rPr lang="en-US" sz="2000" dirty="0"/>
              <a:t> from none to 021637</a:t>
            </a:r>
          </a:p>
          <a:p>
            <a:r>
              <a:rPr lang="en-US" sz="2000" dirty="0"/>
              <a:t>    (diff output suppressed by </a:t>
            </a:r>
            <a:r>
              <a:rPr lang="en-US" sz="2000" dirty="0" err="1"/>
              <a:t>config</a:t>
            </a:r>
            <a:r>
              <a:rPr lang="en-US" sz="2000" dirty="0"/>
              <a:t>)</a:t>
            </a:r>
          </a:p>
          <a:p>
            <a:r>
              <a:rPr lang="en-US" sz="2000" dirty="0"/>
              <a:t>  * template[./</a:t>
            </a:r>
            <a:r>
              <a:rPr lang="en-US" sz="2000" dirty="0" err="1"/>
              <a:t>windows_access</a:t>
            </a:r>
            <a:r>
              <a:rPr lang="en-US" sz="2000" dirty="0"/>
              <a:t>/recipes/</a:t>
            </a:r>
            <a:r>
              <a:rPr lang="en-US" sz="2000" dirty="0" err="1"/>
              <a:t>authentication.rb</a:t>
            </a:r>
            <a:r>
              <a:rPr lang="en-US" sz="2000" dirty="0"/>
              <a:t>] action create</a:t>
            </a:r>
          </a:p>
          <a:p>
            <a:r>
              <a:rPr lang="en-US" sz="2000" dirty="0"/>
              <a:t>    - create new file ./</a:t>
            </a:r>
            <a:r>
              <a:rPr lang="en-US" sz="2000" dirty="0" err="1"/>
              <a:t>windows_access</a:t>
            </a:r>
            <a:r>
              <a:rPr lang="en-US" sz="2000" dirty="0"/>
              <a:t>/recipes/</a:t>
            </a:r>
            <a:r>
              <a:rPr lang="en-US" sz="2000" dirty="0" err="1"/>
              <a:t>authentication.rb</a:t>
            </a:r>
            <a:endParaRPr lang="en-US" sz="2000" dirty="0"/>
          </a:p>
          <a:p>
            <a:r>
              <a:rPr lang="en-US" sz="2000" dirty="0"/>
              <a:t>    - update content in file ./</a:t>
            </a:r>
            <a:r>
              <a:rPr lang="en-US" sz="2000" dirty="0" err="1"/>
              <a:t>windows_access</a:t>
            </a:r>
            <a:r>
              <a:rPr lang="en-US" sz="2000" dirty="0"/>
              <a:t>/recipes/</a:t>
            </a:r>
            <a:r>
              <a:rPr lang="en-US" sz="2000" dirty="0" err="1"/>
              <a:t>authentication.rb</a:t>
            </a:r>
            <a:r>
              <a:rPr lang="en-US" sz="2000" dirty="0"/>
              <a:t> from none to 11d9b9</a:t>
            </a:r>
          </a:p>
          <a:p>
            <a:r>
              <a:rPr lang="en-US" sz="2000" dirty="0"/>
              <a:t>    (diff output suppressed by </a:t>
            </a:r>
            <a:r>
              <a:rPr lang="en-US" sz="2000" dirty="0" err="1"/>
              <a:t>config</a:t>
            </a:r>
            <a:r>
              <a:rPr lang="en-US" sz="2000" dirty="0"/>
              <a:t>)</a:t>
            </a:r>
          </a:p>
        </p:txBody>
      </p:sp>
      <p:sp>
        <p:nvSpPr>
          <p:cNvPr id="3" name="Text Placeholder 2"/>
          <p:cNvSpPr>
            <a:spLocks noGrp="1"/>
          </p:cNvSpPr>
          <p:nvPr>
            <p:ph type="body" sz="quarter" idx="11"/>
          </p:nvPr>
        </p:nvSpPr>
        <p:spPr/>
        <p:txBody>
          <a:bodyPr/>
          <a:lstStyle/>
          <a:p>
            <a:r>
              <a:rPr lang="en-US" dirty="0" smtClean="0"/>
              <a:t>$ chef generate recipe </a:t>
            </a:r>
            <a:r>
              <a:rPr lang="en-US" dirty="0" err="1" smtClean="0"/>
              <a:t>windows_access</a:t>
            </a:r>
            <a:r>
              <a:rPr lang="en-US" dirty="0" smtClean="0"/>
              <a:t> authentication</a:t>
            </a:r>
            <a:endParaRPr lang="en-US" dirty="0"/>
          </a:p>
        </p:txBody>
      </p:sp>
      <p:sp>
        <p:nvSpPr>
          <p:cNvPr id="4" name="Content Placeholder 3"/>
          <p:cNvSpPr>
            <a:spLocks noGrp="1"/>
          </p:cNvSpPr>
          <p:nvPr>
            <p:ph sz="quarter" idx="12"/>
          </p:nvPr>
        </p:nvSpPr>
        <p:spPr>
          <a:xfrm>
            <a:off x="1127883" y="6596743"/>
            <a:ext cx="14420850" cy="454699"/>
          </a:xfrm>
        </p:spPr>
        <p:txBody>
          <a:bodyPr/>
          <a:lstStyle/>
          <a:p>
            <a:endParaRPr lang="en-US"/>
          </a:p>
        </p:txBody>
      </p:sp>
      <p:sp>
        <p:nvSpPr>
          <p:cNvPr id="5" name="Title 4"/>
          <p:cNvSpPr>
            <a:spLocks noGrp="1"/>
          </p:cNvSpPr>
          <p:nvPr>
            <p:ph type="title"/>
          </p:nvPr>
        </p:nvSpPr>
        <p:spPr/>
        <p:txBody>
          <a:bodyPr/>
          <a:lstStyle/>
          <a:p>
            <a:r>
              <a:rPr lang="en-US" dirty="0" smtClean="0"/>
              <a:t>GL: Create an authentication recipe</a:t>
            </a:r>
            <a:endParaRPr lang="en-US" dirty="0"/>
          </a:p>
        </p:txBody>
      </p:sp>
    </p:spTree>
    <p:extLst>
      <p:ext uri="{BB962C8B-B14F-4D97-AF65-F5344CB8AC3E}">
        <p14:creationId xmlns:p14="http://schemas.microsoft.com/office/powerpoint/2010/main" val="967322045"/>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Write the authentication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 Cookbook Name:: </a:t>
            </a:r>
            <a:r>
              <a:rPr lang="en-US" dirty="0" err="1" smtClean="0"/>
              <a:t>windows_access</a:t>
            </a:r>
            <a:endParaRPr lang="en-US" dirty="0" smtClean="0"/>
          </a:p>
          <a:p>
            <a:r>
              <a:rPr lang="en-US" dirty="0" smtClean="0"/>
              <a:t># Recipe:: authentication</a:t>
            </a:r>
          </a:p>
          <a:p>
            <a:r>
              <a:rPr lang="en-US" dirty="0" smtClean="0"/>
              <a:t># Copyright (c) 2016 The Authors, All Rights Reserved.</a:t>
            </a:r>
          </a:p>
          <a:p>
            <a:endParaRPr lang="en-US" dirty="0"/>
          </a:p>
          <a:p>
            <a:r>
              <a:rPr lang="en-US" dirty="0" err="1" smtClean="0"/>
              <a:t>lsa_key</a:t>
            </a:r>
            <a:r>
              <a:rPr lang="en-US" dirty="0" smtClean="0"/>
              <a:t> = 'HKLM\System\</a:t>
            </a:r>
            <a:r>
              <a:rPr lang="en-US" dirty="0" err="1" smtClean="0"/>
              <a:t>CurrentControlSet</a:t>
            </a:r>
            <a:r>
              <a:rPr lang="en-US" dirty="0" smtClean="0"/>
              <a:t>\Control\</a:t>
            </a:r>
            <a:r>
              <a:rPr lang="en-US" dirty="0" err="1" smtClean="0"/>
              <a:t>Lsa</a:t>
            </a:r>
            <a:r>
              <a:rPr lang="en-US" dirty="0" smtClean="0"/>
              <a:t>'</a:t>
            </a:r>
          </a:p>
          <a:p>
            <a:endParaRPr lang="en-US" dirty="0"/>
          </a:p>
          <a:p>
            <a:r>
              <a:rPr lang="en-US" dirty="0" err="1" smtClean="0"/>
              <a:t>registry_key</a:t>
            </a:r>
            <a:r>
              <a:rPr lang="en-US" dirty="0" smtClean="0"/>
              <a:t> </a:t>
            </a:r>
            <a:r>
              <a:rPr lang="en-US" dirty="0" err="1" smtClean="0"/>
              <a:t>lsa_key</a:t>
            </a:r>
            <a:r>
              <a:rPr lang="en-US" dirty="0" smtClean="0"/>
              <a:t> do</a:t>
            </a:r>
          </a:p>
          <a:p>
            <a:r>
              <a:rPr lang="en-US" dirty="0" smtClean="0"/>
              <a:t>  values [{</a:t>
            </a:r>
          </a:p>
          <a:p>
            <a:r>
              <a:rPr lang="en-US" dirty="0" smtClean="0"/>
              <a:t>    :name =&gt; '</a:t>
            </a:r>
            <a:r>
              <a:rPr lang="en-US" dirty="0" err="1" smtClean="0"/>
              <a:t>LmCompatibilityLevel</a:t>
            </a:r>
            <a:r>
              <a:rPr lang="en-US" dirty="0" smtClean="0"/>
              <a:t>',</a:t>
            </a:r>
          </a:p>
          <a:p>
            <a:r>
              <a:rPr lang="en-US" dirty="0"/>
              <a:t> </a:t>
            </a:r>
            <a:r>
              <a:rPr lang="en-US" dirty="0" smtClean="0"/>
              <a:t>   :type =&gt; :</a:t>
            </a:r>
            <a:r>
              <a:rPr lang="en-US" dirty="0" err="1" smtClean="0"/>
              <a:t>dword</a:t>
            </a:r>
            <a:r>
              <a:rPr lang="en-US" dirty="0" smtClean="0"/>
              <a:t>,</a:t>
            </a:r>
          </a:p>
          <a:p>
            <a:r>
              <a:rPr lang="en-US" dirty="0"/>
              <a:t> </a:t>
            </a:r>
            <a:r>
              <a:rPr lang="en-US" dirty="0" smtClean="0"/>
              <a:t>   :data =&gt; 4</a:t>
            </a:r>
            <a:endParaRPr lang="en-US" dirty="0"/>
          </a:p>
          <a:p>
            <a:r>
              <a:rPr lang="en-US" dirty="0" smtClean="0"/>
              <a:t>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a:t>
            </a:r>
            <a:r>
              <a:rPr lang="en-US" dirty="0" err="1" smtClean="0"/>
              <a:t>windows_access</a:t>
            </a:r>
            <a:r>
              <a:rPr lang="en-US" dirty="0" smtClean="0"/>
              <a:t>/recipes/</a:t>
            </a:r>
            <a:r>
              <a:rPr lang="en-US" dirty="0" err="1" smtClean="0"/>
              <a:t>authentication.rb</a:t>
            </a:r>
            <a:endParaRPr lang="en-US" dirty="0"/>
          </a:p>
        </p:txBody>
      </p:sp>
      <p:sp>
        <p:nvSpPr>
          <p:cNvPr id="8" name="Text Placeholder 7"/>
          <p:cNvSpPr>
            <a:spLocks noGrp="1"/>
          </p:cNvSpPr>
          <p:nvPr>
            <p:ph type="body" sz="quarter" idx="13"/>
          </p:nvPr>
        </p:nvSpPr>
        <p:spPr>
          <a:xfrm>
            <a:off x="1135042" y="3788230"/>
            <a:ext cx="14408590" cy="4277128"/>
          </a:xfrm>
        </p:spPr>
        <p:txBody>
          <a:bodyPr/>
          <a:lstStyle/>
          <a:p>
            <a:endParaRPr lang="en-US"/>
          </a:p>
        </p:txBody>
      </p:sp>
    </p:spTree>
    <p:extLst>
      <p:ext uri="{BB962C8B-B14F-4D97-AF65-F5344CB8AC3E}">
        <p14:creationId xmlns:p14="http://schemas.microsoft.com/office/powerpoint/2010/main" val="55758289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a:bodyPr>
          <a:lstStyle/>
          <a:p>
            <a:r>
              <a:rPr lang="en-US" dirty="0" smtClean="0"/>
              <a:t>Group Lab: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Windows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71376485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38244554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83"/>
            <a:ext cx="14423693" cy="5093260"/>
          </a:xfrm>
        </p:spPr>
        <p:txBody>
          <a:bodyPr/>
          <a:lstStyle/>
          <a:p>
            <a:r>
              <a:rPr lang="en-US" sz="2400" dirty="0" smtClean="0"/>
              <a:t>    Directory:</a:t>
            </a:r>
          </a:p>
          <a:p>
            <a:endParaRPr lang="en-US" sz="2400" dirty="0"/>
          </a:p>
          <a:p>
            <a:r>
              <a:rPr lang="en-US" sz="2400" dirty="0" smtClean="0"/>
              <a:t>C</a:t>
            </a:r>
            <a:r>
              <a:rPr lang="en-US" sz="2400" dirty="0"/>
              <a:t>:\</a:t>
            </a:r>
            <a:r>
              <a:rPr lang="en-US" sz="2400" dirty="0" smtClean="0"/>
              <a:t>Users\Administrator\cookbooks\</a:t>
            </a:r>
            <a:r>
              <a:rPr lang="en-US" sz="2400" dirty="0" err="1" smtClean="0"/>
              <a:t>windows_access</a:t>
            </a:r>
            <a:r>
              <a:rPr lang="en-US" sz="2400" dirty="0" smtClean="0"/>
              <a:t>\test\integration\</a:t>
            </a:r>
            <a:r>
              <a:rPr lang="en-US" sz="2400" dirty="0" err="1" smtClean="0"/>
              <a:t>authentica</a:t>
            </a:r>
            <a:r>
              <a:rPr lang="en-US" sz="2400" dirty="0" smtClean="0"/>
              <a:t>...</a:t>
            </a:r>
            <a:endParaRPr lang="en-US" sz="2400" dirty="0"/>
          </a:p>
          <a:p>
            <a:endParaRPr lang="en-US" sz="2400" dirty="0"/>
          </a:p>
          <a:p>
            <a:endParaRPr lang="en-US" sz="2400" dirty="0"/>
          </a:p>
          <a:p>
            <a:r>
              <a:rPr lang="en-US" sz="2400" dirty="0"/>
              <a:t>Mode                </a:t>
            </a:r>
            <a:r>
              <a:rPr lang="en-US" sz="2400" dirty="0" err="1"/>
              <a:t>LastWriteTime</a:t>
            </a:r>
            <a:r>
              <a:rPr lang="en-US" sz="2400" dirty="0"/>
              <a:t>     Length Name</a:t>
            </a:r>
          </a:p>
          <a:p>
            <a:r>
              <a:rPr lang="en-US" sz="2400" dirty="0"/>
              <a:t>----                -------------     ------ ----</a:t>
            </a:r>
          </a:p>
          <a:p>
            <a:r>
              <a:rPr lang="en-US" sz="2400" dirty="0"/>
              <a:t>d----          2/9/2016   9:06 PM            </a:t>
            </a:r>
            <a:r>
              <a:rPr lang="en-US" sz="2400" dirty="0" err="1"/>
              <a:t>inspec</a:t>
            </a:r>
            <a:endParaRPr lang="en-US" sz="2400" dirty="0"/>
          </a:p>
          <a:p>
            <a:endParaRPr lang="en-US" sz="2400" dirty="0"/>
          </a:p>
        </p:txBody>
      </p:sp>
      <p:sp>
        <p:nvSpPr>
          <p:cNvPr id="3" name="Text Placeholder 2"/>
          <p:cNvSpPr>
            <a:spLocks noGrp="1"/>
          </p:cNvSpPr>
          <p:nvPr>
            <p:ph type="body" sz="quarter" idx="11"/>
          </p:nvPr>
        </p:nvSpPr>
        <p:spPr>
          <a:xfrm>
            <a:off x="1121104" y="1337149"/>
            <a:ext cx="14422528" cy="1262360"/>
          </a:xfrm>
        </p:spPr>
        <p:txBody>
          <a:bodyPr/>
          <a:lstStyle/>
          <a:p>
            <a:r>
              <a:rPr lang="en-US" dirty="0" smtClean="0"/>
              <a:t>$ </a:t>
            </a:r>
            <a:r>
              <a:rPr lang="en-US" dirty="0" err="1" smtClean="0"/>
              <a:t>mkdir</a:t>
            </a:r>
            <a:r>
              <a:rPr lang="en-US" dirty="0" smtClean="0"/>
              <a:t> </a:t>
            </a:r>
            <a:r>
              <a:rPr lang="en-US" dirty="0" err="1" smtClean="0"/>
              <a:t>windows_access</a:t>
            </a:r>
            <a:r>
              <a:rPr lang="en-US" dirty="0" smtClean="0"/>
              <a:t>\test\integration\authentication</a:t>
            </a:r>
          </a:p>
          <a:p>
            <a:r>
              <a:rPr lang="en-US" dirty="0" smtClean="0"/>
              <a:t>$ </a:t>
            </a:r>
            <a:r>
              <a:rPr lang="en-US" dirty="0" err="1" smtClean="0"/>
              <a:t>mkdir</a:t>
            </a:r>
            <a:r>
              <a:rPr lang="en-US" dirty="0" smtClean="0"/>
              <a:t> </a:t>
            </a:r>
            <a:r>
              <a:rPr lang="en-US" dirty="0" err="1" smtClean="0"/>
              <a:t>windows_access</a:t>
            </a:r>
            <a:r>
              <a:rPr lang="en-US" dirty="0" smtClean="0"/>
              <a:t>\test\integration\authentication\</a:t>
            </a:r>
            <a:r>
              <a:rPr lang="en-US" dirty="0" err="1" smtClean="0"/>
              <a:t>inspec</a:t>
            </a:r>
            <a:endParaRPr lang="en-US" dirty="0"/>
          </a:p>
        </p:txBody>
      </p:sp>
      <p:sp>
        <p:nvSpPr>
          <p:cNvPr id="5" name="Title 4"/>
          <p:cNvSpPr>
            <a:spLocks noGrp="1"/>
          </p:cNvSpPr>
          <p:nvPr>
            <p:ph type="title"/>
          </p:nvPr>
        </p:nvSpPr>
        <p:spPr/>
        <p:txBody>
          <a:bodyPr/>
          <a:lstStyle/>
          <a:p>
            <a:r>
              <a:rPr lang="en-US" dirty="0" smtClean="0"/>
              <a:t>GL: 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1219447048"/>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a:t>`</a:t>
            </a:r>
            <a:r>
              <a:rPr lang="en-US" dirty="0" err="1" smtClean="0"/>
              <a:t>auth</a:t>
            </a:r>
            <a:r>
              <a:rPr lang="en-US" dirty="0" smtClean="0"/>
              <a:t>` Specification File</a:t>
            </a:r>
            <a:endParaRPr lang="en-US" dirty="0"/>
          </a:p>
        </p:txBody>
      </p:sp>
      <p:sp>
        <p:nvSpPr>
          <p:cNvPr id="3" name="Content Placeholder 2"/>
          <p:cNvSpPr>
            <a:spLocks noGrp="1"/>
          </p:cNvSpPr>
          <p:nvPr>
            <p:ph sz="quarter" idx="10"/>
          </p:nvPr>
        </p:nvSpPr>
        <p:spPr/>
        <p:txBody>
          <a:bodyPr>
            <a:normAutofit/>
          </a:bodyPr>
          <a:lstStyle/>
          <a:p>
            <a:r>
              <a:rPr lang="en-US" sz="2400" b="1" dirty="0"/>
              <a:t>rule </a:t>
            </a:r>
            <a:r>
              <a:rPr lang="en-US" sz="2400" b="1" dirty="0" smtClean="0"/>
              <a:t>'windows-base-201' do</a:t>
            </a:r>
          </a:p>
          <a:p>
            <a:r>
              <a:rPr lang="en-US" sz="2400" b="1" dirty="0"/>
              <a:t> </a:t>
            </a:r>
            <a:r>
              <a:rPr lang="en-US" sz="2400" b="1" dirty="0" smtClean="0"/>
              <a:t> impact 1.0</a:t>
            </a:r>
          </a:p>
          <a:p>
            <a:r>
              <a:rPr lang="en-US" sz="2400" b="1" dirty="0"/>
              <a:t> </a:t>
            </a:r>
            <a:r>
              <a:rPr lang="en-US" sz="2400" b="1" dirty="0" smtClean="0"/>
              <a:t> title </a:t>
            </a:r>
            <a:r>
              <a:rPr lang="en-US" sz="2400" b="1" dirty="0"/>
              <a:t>'Strong Windows NTLMv2 Authentication Enabled; Weak LM Disabled'  </a:t>
            </a:r>
            <a:endParaRPr lang="en-US" sz="2400" b="1" dirty="0" smtClean="0"/>
          </a:p>
          <a:p>
            <a:r>
              <a:rPr lang="en-US" sz="2400" b="1" dirty="0"/>
              <a:t> </a:t>
            </a:r>
            <a:r>
              <a:rPr lang="en-US" sz="2400" b="1" dirty="0" smtClean="0"/>
              <a:t> </a:t>
            </a:r>
            <a:r>
              <a:rPr lang="en-US" sz="2400" b="1" dirty="0" err="1" smtClean="0"/>
              <a:t>desc</a:t>
            </a:r>
            <a:r>
              <a:rPr lang="en-US" sz="2400" b="1" dirty="0" smtClean="0"/>
              <a:t> '</a:t>
            </a:r>
          </a:p>
          <a:p>
            <a:r>
              <a:rPr lang="en-US" sz="2400" b="1" dirty="0" smtClean="0"/>
              <a:t>    @</a:t>
            </a:r>
            <a:r>
              <a:rPr lang="en-US" sz="2400" b="1" dirty="0"/>
              <a:t>link: http://</a:t>
            </a:r>
            <a:r>
              <a:rPr lang="en-US" sz="2400" b="1" dirty="0" smtClean="0"/>
              <a:t>support.microsoft.com/en-us/kb/823659</a:t>
            </a:r>
          </a:p>
          <a:p>
            <a:r>
              <a:rPr lang="en-US" sz="2400" b="1" dirty="0" smtClean="0"/>
              <a:t>  </a:t>
            </a:r>
            <a:r>
              <a:rPr lang="en-US" sz="2400" b="1" dirty="0"/>
              <a:t>'  </a:t>
            </a:r>
            <a:endParaRPr lang="en-US" sz="2400" b="1" dirty="0" smtClean="0"/>
          </a:p>
          <a:p>
            <a:r>
              <a:rPr lang="en-US" sz="2400" b="1" dirty="0"/>
              <a:t> </a:t>
            </a:r>
            <a:r>
              <a:rPr lang="en-US" sz="2400" b="1" dirty="0" smtClean="0"/>
              <a:t> describe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t>
            </a:r>
            <a:r>
              <a:rPr lang="en-US" sz="2400" b="1" dirty="0" smtClean="0"/>
              <a:t>do</a:t>
            </a:r>
          </a:p>
          <a:p>
            <a:r>
              <a:rPr lang="en-US" sz="2400" b="1" dirty="0" smtClean="0"/>
              <a:t>    </a:t>
            </a:r>
            <a:r>
              <a:rPr lang="en-US" sz="2400" b="1" dirty="0"/>
              <a:t>it { should exist </a:t>
            </a:r>
            <a:r>
              <a:rPr lang="en-US" sz="2400" b="1" dirty="0" smtClean="0"/>
              <a:t>}</a:t>
            </a:r>
          </a:p>
          <a:p>
            <a:r>
              <a:rPr lang="en-US" sz="2400" b="1" dirty="0" smtClean="0"/>
              <a:t>    </a:t>
            </a:r>
            <a:r>
              <a:rPr lang="en-US" sz="2400" b="1" dirty="0"/>
              <a:t>its('</a:t>
            </a:r>
            <a:r>
              <a:rPr lang="en-US" sz="2400" b="1" dirty="0" err="1"/>
              <a:t>LmCompatibilityLevel</a:t>
            </a:r>
            <a:r>
              <a:rPr lang="en-US" sz="2400" b="1" dirty="0"/>
              <a:t>') { should </a:t>
            </a:r>
            <a:r>
              <a:rPr lang="en-US" sz="2400" b="1" dirty="0" err="1"/>
              <a:t>eq</a:t>
            </a:r>
            <a:r>
              <a:rPr lang="en-US" sz="2400" b="1" dirty="0"/>
              <a:t> 4 </a:t>
            </a:r>
            <a:r>
              <a:rPr lang="en-US" sz="2400" b="1" dirty="0" smtClean="0"/>
              <a:t>}</a:t>
            </a:r>
          </a:p>
          <a:p>
            <a:r>
              <a:rPr lang="en-US" sz="2400" b="1" dirty="0" smtClean="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sz="2400" dirty="0" smtClean="0"/>
              <a:t>~/cookbooks/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Tree>
    <p:extLst>
      <p:ext uri="{BB962C8B-B14F-4D97-AF65-F5344CB8AC3E}">
        <p14:creationId xmlns:p14="http://schemas.microsoft.com/office/powerpoint/2010/main" val="89726204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
            </a:r>
          </a:p>
          <a:p>
            <a:endParaRPr lang="en-US" dirty="0"/>
          </a:p>
          <a:p>
            <a:r>
              <a:rPr lang="en-US" dirty="0"/>
              <a:t>Failures:</a:t>
            </a:r>
          </a:p>
          <a:p>
            <a:endParaRPr lang="en-US" dirty="0"/>
          </a:p>
          <a:p>
            <a:r>
              <a:rPr lang="en-US" dirty="0"/>
              <a:t>  1) Registry Key HKLM\System\</a:t>
            </a:r>
            <a:r>
              <a:rPr lang="en-US" dirty="0" err="1"/>
              <a:t>CurrentControlSet</a:t>
            </a:r>
            <a:r>
              <a:rPr lang="en-US" dirty="0"/>
              <a:t>\Control\</a:t>
            </a:r>
            <a:r>
              <a:rPr lang="en-US" dirty="0" err="1"/>
              <a:t>Lsa</a:t>
            </a:r>
            <a:r>
              <a:rPr lang="en-US" dirty="0"/>
              <a:t> </a:t>
            </a:r>
            <a:r>
              <a:rPr lang="en-US" dirty="0" err="1"/>
              <a:t>LmCompatibilityLevel</a:t>
            </a:r>
            <a:r>
              <a:rPr lang="en-US" dirty="0"/>
              <a:t> should </a:t>
            </a:r>
            <a:r>
              <a:rPr lang="en-US" dirty="0" err="1"/>
              <a:t>eq</a:t>
            </a:r>
            <a:r>
              <a:rPr lang="en-US" dirty="0"/>
              <a:t> 4</a:t>
            </a:r>
          </a:p>
          <a:p>
            <a:r>
              <a:rPr lang="en-US" dirty="0"/>
              <a:t>     Failure/Error: its('</a:t>
            </a:r>
            <a:r>
              <a:rPr lang="en-US" dirty="0" err="1"/>
              <a:t>LmCompatibilityLevel</a:t>
            </a:r>
            <a:r>
              <a:rPr lang="en-US" dirty="0"/>
              <a:t>') { should </a:t>
            </a:r>
            <a:r>
              <a:rPr lang="en-US" dirty="0" err="1"/>
              <a:t>eq</a:t>
            </a:r>
            <a:r>
              <a:rPr lang="en-US" dirty="0"/>
              <a:t> 4 }</a:t>
            </a:r>
          </a:p>
          <a:p>
            <a:endParaRPr lang="en-US" dirty="0"/>
          </a:p>
          <a:p>
            <a:r>
              <a:rPr lang="en-US" dirty="0"/>
              <a:t>       expected: 4</a:t>
            </a:r>
          </a:p>
          <a:p>
            <a:r>
              <a:rPr lang="en-US" dirty="0"/>
              <a:t>            got: </a:t>
            </a:r>
            <a:r>
              <a:rPr lang="en-US" dirty="0" smtClean="0"/>
              <a:t>nil</a:t>
            </a:r>
            <a:endParaRPr lang="en-US" dirty="0"/>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5357761"/>
            <a:ext cx="14420850" cy="557213"/>
          </a:xfrm>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378283869"/>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442479427"/>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Synchronizing Cookbooks:</a:t>
            </a:r>
          </a:p>
          <a:p>
            <a:r>
              <a:rPr lang="en-US" sz="2400" dirty="0"/>
              <a:t>  - </a:t>
            </a:r>
            <a:r>
              <a:rPr lang="en-US" sz="2400" dirty="0" err="1"/>
              <a:t>windows_access</a:t>
            </a:r>
            <a:r>
              <a:rPr lang="en-US" sz="2400" dirty="0"/>
              <a:t> (0.1.0)</a:t>
            </a:r>
          </a:p>
          <a:p>
            <a:r>
              <a:rPr lang="en-US" sz="2400" dirty="0"/>
              <a:t>Compiling Cookbooks...</a:t>
            </a:r>
          </a:p>
          <a:p>
            <a:r>
              <a:rPr lang="en-US" sz="2400" dirty="0"/>
              <a:t>Converging 1 resources</a:t>
            </a:r>
          </a:p>
          <a:p>
            <a:r>
              <a:rPr lang="en-US" sz="2400" dirty="0"/>
              <a:t>Recipe: </a:t>
            </a:r>
            <a:r>
              <a:rPr lang="en-US" sz="2400" dirty="0" err="1"/>
              <a:t>windows_access</a:t>
            </a:r>
            <a:r>
              <a:rPr lang="en-US" sz="2400" dirty="0"/>
              <a:t>::authentication</a:t>
            </a:r>
          </a:p>
          <a:p>
            <a:r>
              <a:rPr lang="en-US" sz="2400" dirty="0"/>
              <a:t>  * </a:t>
            </a:r>
            <a:r>
              <a:rPr lang="en-US" sz="2400" dirty="0" err="1"/>
              <a:t>registry_key</a:t>
            </a:r>
            <a:r>
              <a:rPr lang="en-US" sz="2400" dirty="0"/>
              <a:t>[HKLM\System\</a:t>
            </a:r>
            <a:r>
              <a:rPr lang="en-US" sz="2400" dirty="0" err="1"/>
              <a:t>CurrentControlSet</a:t>
            </a:r>
            <a:r>
              <a:rPr lang="en-US" sz="2400" dirty="0"/>
              <a:t>\Control\</a:t>
            </a:r>
            <a:r>
              <a:rPr lang="en-US" sz="2400" dirty="0" err="1"/>
              <a:t>Lsa</a:t>
            </a:r>
            <a:r>
              <a:rPr lang="en-US" sz="2400" dirty="0"/>
              <a:t>] action create</a:t>
            </a:r>
          </a:p>
          <a:p>
            <a:r>
              <a:rPr lang="en-US" sz="2400" dirty="0"/>
              <a:t>    - set value {:name=&gt;"</a:t>
            </a:r>
            <a:r>
              <a:rPr lang="en-US" sz="2400" dirty="0" err="1"/>
              <a:t>LmCompatibilityLevel</a:t>
            </a:r>
            <a:r>
              <a:rPr lang="en-US" sz="2400" dirty="0"/>
              <a:t>", :type=&gt;:</a:t>
            </a:r>
            <a:r>
              <a:rPr lang="en-US" sz="2400" dirty="0" err="1"/>
              <a:t>dword</a:t>
            </a:r>
            <a:r>
              <a:rPr lang="en-US" sz="2400" dirty="0"/>
              <a:t>, :data=&gt;4}</a:t>
            </a:r>
          </a:p>
          <a:p>
            <a:endParaRPr lang="en-US" sz="2400" dirty="0"/>
          </a:p>
          <a:p>
            <a:r>
              <a:rPr lang="en-US" sz="2400" dirty="0"/>
              <a:t>Running handlers:</a:t>
            </a:r>
          </a:p>
          <a:p>
            <a:r>
              <a:rPr lang="en-US" sz="2400" dirty="0"/>
              <a:t>Running handlers complete</a:t>
            </a:r>
          </a:p>
          <a:p>
            <a:r>
              <a:rPr lang="en-US" sz="2400" dirty="0"/>
              <a:t>Chef Client finished, 1/1 resources updated in 11 seconds</a:t>
            </a:r>
          </a:p>
        </p:txBody>
      </p:sp>
      <p:sp>
        <p:nvSpPr>
          <p:cNvPr id="3" name="Text Placeholder 2"/>
          <p:cNvSpPr>
            <a:spLocks noGrp="1"/>
          </p:cNvSpPr>
          <p:nvPr>
            <p:ph type="body" sz="quarter" idx="11"/>
          </p:nvPr>
        </p:nvSpPr>
        <p:spPr/>
        <p:txBody>
          <a:bodyPr/>
          <a:lstStyle/>
          <a:p>
            <a:r>
              <a:rPr lang="en-US" sz="2400" dirty="0" smtClean="0"/>
              <a:t>$ chef-client --local-mode -r 'recipe[</a:t>
            </a:r>
            <a:r>
              <a:rPr lang="en-US" sz="2400" dirty="0" err="1" smtClean="0"/>
              <a:t>windows_access</a:t>
            </a:r>
            <a:r>
              <a:rPr lang="en-US" sz="2400" dirty="0" smtClean="0"/>
              <a:t>::authentication]'</a:t>
            </a:r>
            <a:endParaRPr lang="en-US" sz="2400" dirty="0"/>
          </a:p>
        </p:txBody>
      </p:sp>
      <p:sp>
        <p:nvSpPr>
          <p:cNvPr id="4" name="Content Placeholder 3"/>
          <p:cNvSpPr>
            <a:spLocks noGrp="1"/>
          </p:cNvSpPr>
          <p:nvPr>
            <p:ph sz="quarter" idx="12"/>
          </p:nvPr>
        </p:nvSpPr>
        <p:spPr>
          <a:xfrm>
            <a:off x="1122782" y="4618590"/>
            <a:ext cx="14420850" cy="972313"/>
          </a:xfrm>
        </p:spPr>
        <p:txBody>
          <a:bodyPr/>
          <a:lstStyle/>
          <a:p>
            <a:endParaRPr lang="en-US" dirty="0"/>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45147505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2.16 seconds (files took 2.48 seconds to load)</a:t>
            </a:r>
          </a:p>
          <a:p>
            <a:r>
              <a:rPr lang="en-US" dirty="0"/>
              <a:t>2 examples, 0 failures</a:t>
            </a:r>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3855532"/>
            <a:ext cx="14420850" cy="557213"/>
          </a:xfrm>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452673072"/>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27151836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125007336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22109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759742" y="2924211"/>
            <a:ext cx="8785058" cy="3209925"/>
          </a:xfrm>
          <a:prstGeom prst="rect">
            <a:avLst/>
          </a:prstGeom>
          <a:ln>
            <a:solidFill>
              <a:schemeClr val="accent1"/>
            </a:solidFill>
          </a:ln>
        </p:spPr>
      </p:pic>
    </p:spTree>
    <p:extLst>
      <p:ext uri="{BB962C8B-B14F-4D97-AF65-F5344CB8AC3E}">
        <p14:creationId xmlns:p14="http://schemas.microsoft.com/office/powerpoint/2010/main" val="284095365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Results of this Exercise</a:t>
            </a:r>
            <a:endParaRPr lang="en-US" dirty="0"/>
          </a:p>
        </p:txBody>
      </p:sp>
      <p:sp>
        <p:nvSpPr>
          <p:cNvPr id="3" name="Text Placeholder 2"/>
          <p:cNvSpPr>
            <a:spLocks noGrp="1"/>
          </p:cNvSpPr>
          <p:nvPr>
            <p:ph type="body" sz="quarter" idx="12"/>
          </p:nvPr>
        </p:nvSpPr>
        <p:spPr/>
        <p:txBody>
          <a:bodyPr/>
          <a:lstStyle/>
          <a:p>
            <a:r>
              <a:rPr lang="en-US" dirty="0" smtClean="0"/>
              <a:t>Your scan should show that the </a:t>
            </a:r>
            <a:r>
              <a:rPr lang="en-US" b="1" dirty="0" smtClean="0"/>
              <a:t>Strong Windows NTLMv2 Authentication Enabled; Weak LM Disabled</a:t>
            </a:r>
            <a:r>
              <a:rPr lang="en-US" dirty="0"/>
              <a:t> </a:t>
            </a:r>
            <a:r>
              <a:rPr lang="en-US" dirty="0" smtClean="0"/>
              <a:t>is now compliant.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28" t="54856" b="13914"/>
          <a:stretch/>
        </p:blipFill>
        <p:spPr>
          <a:xfrm>
            <a:off x="1567544" y="3435531"/>
            <a:ext cx="12723222" cy="4428310"/>
          </a:xfrm>
          <a:prstGeom prst="rect">
            <a:avLst/>
          </a:prstGeom>
          <a:ln>
            <a:solidFill>
              <a:schemeClr val="accent1"/>
            </a:solidFill>
          </a:ln>
        </p:spPr>
      </p:pic>
      <p:cxnSp>
        <p:nvCxnSpPr>
          <p:cNvPr id="5" name="Straight Arrow Connector 4"/>
          <p:cNvCxnSpPr/>
          <p:nvPr/>
        </p:nvCxnSpPr>
        <p:spPr>
          <a:xfrm>
            <a:off x="1841863" y="2939143"/>
            <a:ext cx="1090021" cy="44555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3184042"/>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ü"/>
            </a:pPr>
            <a:r>
              <a:rPr lang="en-US" dirty="0" smtClean="0"/>
              <a:t>Rescan the node and ensure compliance</a:t>
            </a:r>
          </a:p>
        </p:txBody>
      </p:sp>
    </p:spTree>
    <p:extLst>
      <p:ext uri="{BB962C8B-B14F-4D97-AF65-F5344CB8AC3E}">
        <p14:creationId xmlns:p14="http://schemas.microsoft.com/office/powerpoint/2010/main" val="1217542157"/>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32145796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52276347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583825"/>
            <a:ext cx="6855660" cy="5345953"/>
          </a:xfrm>
        </p:spPr>
        <p:txBody>
          <a:bodyPr/>
          <a:lstStyle/>
          <a:p>
            <a:pPr marL="514350" indent="-514350">
              <a:buFont typeface="+mj-lt"/>
              <a:buAutoNum type="arabicPeriod" startAt="2"/>
            </a:pPr>
            <a:r>
              <a:rPr lang="en-US" dirty="0" smtClean="0"/>
              <a:t>From the resulting page, enter the Windows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a:t>
            </a:r>
          </a:p>
          <a:p>
            <a:pPr marL="514350" indent="-514350">
              <a:buFont typeface="+mj-lt"/>
              <a:buAutoNum type="arabicPeriod" startAt="2"/>
            </a:pPr>
            <a:r>
              <a:rPr lang="en-US" dirty="0" smtClean="0"/>
              <a:t>Click the </a:t>
            </a:r>
            <a:r>
              <a:rPr lang="en-US" b="1" dirty="0" err="1" smtClean="0"/>
              <a:t>WinRM</a:t>
            </a:r>
            <a:r>
              <a:rPr lang="en-US" dirty="0" smtClean="0"/>
              <a:t> Access configuration.</a:t>
            </a:r>
          </a:p>
          <a:p>
            <a:pPr marL="514350" indent="-514350">
              <a:buFont typeface="+mj-lt"/>
              <a:buAutoNum type="arabicPeriod" startAt="2"/>
            </a:pPr>
            <a:r>
              <a:rPr lang="en-US" dirty="0" smtClean="0"/>
              <a:t>Type </a:t>
            </a:r>
            <a:r>
              <a:rPr lang="en-US" b="1" dirty="0" smtClean="0"/>
              <a:t>Administrator </a:t>
            </a:r>
            <a:r>
              <a:rPr lang="en-US" dirty="0" smtClean="0"/>
              <a:t>in the </a:t>
            </a:r>
            <a:r>
              <a:rPr lang="en-US" b="1" dirty="0"/>
              <a:t>U</a:t>
            </a:r>
            <a:r>
              <a:rPr lang="en-US" b="1" dirty="0" smtClean="0"/>
              <a:t>sername</a:t>
            </a:r>
            <a:r>
              <a:rPr lang="en-US" dirty="0" smtClean="0"/>
              <a:t> field.</a:t>
            </a:r>
          </a:p>
          <a:p>
            <a:pPr marL="514350" indent="-514350">
              <a:buFont typeface="+mj-lt"/>
              <a:buAutoNum type="arabicPeriod" startAt="2"/>
            </a:pPr>
            <a:r>
              <a:rPr lang="en-US" dirty="0"/>
              <a:t>Type the password </a:t>
            </a:r>
            <a:r>
              <a:rPr lang="en-US" dirty="0" smtClean="0"/>
              <a:t>(</a:t>
            </a:r>
            <a:r>
              <a:rPr lang="en-US" b="1" dirty="0"/>
              <a:t>Cod3Can!</a:t>
            </a:r>
            <a:r>
              <a:rPr lang="en-US" dirty="0" smtClean="0"/>
              <a:t>) </a:t>
            </a:r>
            <a:r>
              <a:rPr lang="en-US" dirty="0"/>
              <a:t>in the password field.</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8094662" y="112749"/>
            <a:ext cx="7729538" cy="7976038"/>
          </a:xfrm>
          <a:prstGeom prst="rect">
            <a:avLst/>
          </a:prstGeom>
          <a:ln>
            <a:solidFill>
              <a:schemeClr val="accent1"/>
            </a:solidFill>
          </a:ln>
        </p:spPr>
      </p:pic>
    </p:spTree>
    <p:extLst>
      <p:ext uri="{BB962C8B-B14F-4D97-AF65-F5344CB8AC3E}">
        <p14:creationId xmlns:p14="http://schemas.microsoft.com/office/powerpoint/2010/main" val="2579876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Ensure the </a:t>
            </a:r>
            <a:r>
              <a:rPr lang="en-US" b="1" dirty="0" smtClean="0"/>
              <a:t>HTTP</a:t>
            </a:r>
            <a:r>
              <a:rPr lang="en-US" dirty="0" smtClean="0"/>
              <a:t> Communication Protocol is set.</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077200" y="1105786"/>
            <a:ext cx="7305675" cy="6846776"/>
          </a:xfrm>
          <a:prstGeom prst="rect">
            <a:avLst/>
          </a:prstGeom>
          <a:ln>
            <a:solidFill>
              <a:schemeClr val="accent1"/>
            </a:solidFill>
          </a:ln>
        </p:spPr>
      </p:pic>
    </p:spTree>
    <p:extLst>
      <p:ext uri="{BB962C8B-B14F-4D97-AF65-F5344CB8AC3E}">
        <p14:creationId xmlns:p14="http://schemas.microsoft.com/office/powerpoint/2010/main" val="10414678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  In the next step we'll modify the Windows node name to make it easier to differentiate it from your Linux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667630" y="3662773"/>
            <a:ext cx="14896461" cy="4262101"/>
          </a:xfrm>
          <a:prstGeom prst="rect">
            <a:avLst/>
          </a:prstGeom>
          <a:ln>
            <a:solidFill>
              <a:schemeClr val="accent1"/>
            </a:solidFill>
          </a:ln>
        </p:spPr>
      </p:pic>
      <p:sp>
        <p:nvSpPr>
          <p:cNvPr id="7" name="Oval 6"/>
          <p:cNvSpPr/>
          <p:nvPr/>
        </p:nvSpPr>
        <p:spPr bwMode="auto">
          <a:xfrm>
            <a:off x="3945665" y="6378949"/>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31239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AutoNum type="arabicPeriod"/>
            </a:pPr>
            <a:r>
              <a:rPr lang="en-US" dirty="0" smtClean="0"/>
              <a:t>Click the </a:t>
            </a:r>
            <a:r>
              <a:rPr lang="en-US" b="1" dirty="0" smtClean="0"/>
              <a:t>Windows node</a:t>
            </a:r>
            <a:r>
              <a:rPr lang="en-US" dirty="0" smtClean="0"/>
              <a:t>.</a:t>
            </a:r>
          </a:p>
          <a:p>
            <a:pPr marL="514350" indent="-514350">
              <a:buAutoNum type="arabicPeriod"/>
            </a:pPr>
            <a:r>
              <a:rPr lang="en-US" dirty="0" smtClean="0"/>
              <a:t>From the resulting page, click </a:t>
            </a:r>
            <a:r>
              <a:rPr lang="en-US" b="1" dirty="0" smtClean="0"/>
              <a:t>Configuration</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8521631" y="1133475"/>
            <a:ext cx="6534206" cy="244630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360755" y="3795827"/>
            <a:ext cx="7008947" cy="4073436"/>
          </a:xfrm>
          <a:prstGeom prst="rect">
            <a:avLst/>
          </a:prstGeom>
          <a:ln>
            <a:solidFill>
              <a:schemeClr val="accent1"/>
            </a:solidFill>
          </a:ln>
        </p:spPr>
      </p:pic>
    </p:spTree>
    <p:extLst>
      <p:ext uri="{BB962C8B-B14F-4D97-AF65-F5344CB8AC3E}">
        <p14:creationId xmlns:p14="http://schemas.microsoft.com/office/powerpoint/2010/main" val="184360747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3"/>
            </a:pPr>
            <a:r>
              <a:rPr lang="en-US" dirty="0" smtClean="0"/>
              <a:t>Type </a:t>
            </a:r>
            <a:r>
              <a:rPr lang="en-US" b="1" dirty="0" smtClean="0"/>
              <a:t>Windows</a:t>
            </a:r>
            <a:r>
              <a:rPr lang="en-US" dirty="0" smtClean="0"/>
              <a:t> at the beginning of the </a:t>
            </a:r>
            <a:r>
              <a:rPr lang="en-US" b="1" dirty="0" smtClean="0"/>
              <a:t>Name: </a:t>
            </a:r>
            <a:r>
              <a:rPr lang="en-US" dirty="0" smtClean="0"/>
              <a:t>field. </a:t>
            </a:r>
            <a:br>
              <a:rPr lang="en-US" dirty="0" smtClean="0"/>
            </a:br>
            <a:r>
              <a:rPr lang="en-US" dirty="0" smtClean="0"/>
              <a:t/>
            </a:r>
            <a:br>
              <a:rPr lang="en-US" dirty="0" smtClean="0"/>
            </a:br>
            <a:r>
              <a:rPr lang="en-US" b="1" dirty="0" smtClean="0"/>
              <a:t>Important</a:t>
            </a:r>
            <a:r>
              <a:rPr lang="en-US" dirty="0" smtClean="0"/>
              <a:t>: Do not change the value in the </a:t>
            </a:r>
            <a:r>
              <a:rPr lang="en-US" b="1" dirty="0" smtClean="0"/>
              <a:t>IP or Hostname </a:t>
            </a:r>
            <a:r>
              <a:rPr lang="en-US" dirty="0" smtClean="0"/>
              <a:t>field because that field is used to connect to your node.</a:t>
            </a:r>
            <a:br>
              <a:rPr lang="en-US" dirty="0" smtClean="0"/>
            </a:br>
            <a:endParaRPr lang="en-US" dirty="0" smtClean="0"/>
          </a:p>
          <a:p>
            <a:pPr marL="514350" indent="-514350">
              <a:buAutoNum type="arabicPeriod" startAt="3"/>
            </a:pPr>
            <a:r>
              <a:rPr lang="en-US" dirty="0"/>
              <a:t>C</a:t>
            </a:r>
            <a:r>
              <a:rPr lang="en-US" dirty="0" smtClean="0"/>
              <a:t>lick </a:t>
            </a:r>
            <a:r>
              <a:rPr lang="en-US" b="1" dirty="0" smtClean="0"/>
              <a:t>Save</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7485872" y="1448205"/>
            <a:ext cx="5607557" cy="4619957"/>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0729103" y="5642044"/>
            <a:ext cx="4283750" cy="2112044"/>
          </a:xfrm>
          <a:prstGeom prst="rect">
            <a:avLst/>
          </a:prstGeom>
          <a:ln>
            <a:solidFill>
              <a:schemeClr val="accent1"/>
            </a:solidFill>
          </a:ln>
        </p:spPr>
      </p:pic>
    </p:spTree>
    <p:extLst>
      <p:ext uri="{BB962C8B-B14F-4D97-AF65-F5344CB8AC3E}">
        <p14:creationId xmlns:p14="http://schemas.microsoft.com/office/powerpoint/2010/main" val="299610974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dcmitype/"/>
    <ds:schemaRef ds:uri="http://schemas.microsoft.com/office/2006/documentManagement/type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Template-FW</Template>
  <TotalTime>3089</TotalTime>
  <Words>1866</Words>
  <Application>Microsoft Office PowerPoint</Application>
  <PresentationFormat>Custom</PresentationFormat>
  <Paragraphs>306</Paragraphs>
  <Slides>43</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ＭＳ Ｐゴシック</vt:lpstr>
      <vt:lpstr>Arial</vt:lpstr>
      <vt:lpstr>Courier New</vt:lpstr>
      <vt:lpstr>Wingdings</vt:lpstr>
      <vt:lpstr>Base</vt:lpstr>
      <vt:lpstr>Interaction</vt:lpstr>
      <vt:lpstr>Running Scans, Remediation, and Testing on Windows Nodes</vt:lpstr>
      <vt:lpstr>Objectives</vt:lpstr>
      <vt:lpstr>Group Lab: Adding a Node to Scan</vt:lpstr>
      <vt:lpstr>GL: Adding a Node to Scan</vt:lpstr>
      <vt:lpstr>GL: Adding a Node</vt:lpstr>
      <vt:lpstr>GL: Adding a Node to Scan</vt:lpstr>
      <vt:lpstr>GL: Adding a Node to Scan</vt:lpstr>
      <vt:lpstr>GL: Modify the Node Name</vt:lpstr>
      <vt:lpstr>GL: Modify the Node Name</vt:lpstr>
      <vt:lpstr>GL: Modify the Node Name</vt:lpstr>
      <vt:lpstr>GL: Testing Connectivity to your Node</vt:lpstr>
      <vt:lpstr>GL: Testing Connectivity to your Node</vt:lpstr>
      <vt:lpstr>Group Lab: Running a Scan</vt:lpstr>
      <vt:lpstr>GL: Running a Scan</vt:lpstr>
      <vt:lpstr>GL: Running a Scan</vt:lpstr>
      <vt:lpstr>Scan Results</vt:lpstr>
      <vt:lpstr>Scan Results</vt:lpstr>
      <vt:lpstr>GL: Profile</vt:lpstr>
      <vt:lpstr>Discussion: InSpec Profile Code</vt:lpstr>
      <vt:lpstr>Let's Remediate the Issue</vt:lpstr>
      <vt:lpstr>GL: Remediating the Issue</vt:lpstr>
      <vt:lpstr>GL: Remediating the Issue</vt:lpstr>
      <vt:lpstr>GL: Remediating the Issue</vt:lpstr>
      <vt:lpstr>GL: Remediating the Issue</vt:lpstr>
      <vt:lpstr>GL: Remediating the Issue</vt:lpstr>
      <vt:lpstr>GL: Create and Change to a 'cookbooks' Directory</vt:lpstr>
      <vt:lpstr>GL: Create a Windows Access Cookbook </vt:lpstr>
      <vt:lpstr>GL: Create an authentication recipe</vt:lpstr>
      <vt:lpstr>GL: Write the authentication Recipe</vt:lpstr>
      <vt:lpstr>GL: Remediating the Issue</vt:lpstr>
      <vt:lpstr>GL: Create the `inspec` Directory</vt:lpstr>
      <vt:lpstr>GL: Create the `auth` Specification File</vt:lpstr>
      <vt:lpstr>PowerPoint Presentation</vt:lpstr>
      <vt:lpstr>GL: Remediating the Issue</vt:lpstr>
      <vt:lpstr>PowerPoint Presentation</vt:lpstr>
      <vt:lpstr>PowerPoint Presentation</vt:lpstr>
      <vt:lpstr>GL: Remediating the Issue</vt:lpstr>
      <vt:lpstr>GL: Running a Scan</vt:lpstr>
      <vt:lpstr>GL: Running a Scan</vt:lpstr>
      <vt:lpstr>GL: Results of this Exercise</vt:lpstr>
      <vt:lpstr>GL: Remediating the Issue</vt:lpstr>
      <vt:lpstr>Review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Steve Del Fante</cp:lastModifiedBy>
  <cp:revision>325</cp:revision>
  <cp:lastPrinted>2015-02-07T23:49:10Z</cp:lastPrinted>
  <dcterms:created xsi:type="dcterms:W3CDTF">2015-11-10T15:58:30Z</dcterms:created>
  <dcterms:modified xsi:type="dcterms:W3CDTF">2016-02-10T22:09:13Z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